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5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767C1-7D85-F746-A24E-D1B836A2EE5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F884E-934E-2940-8666-3768A87B7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44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</a:t>
            </a:r>
            <a:r>
              <a:rPr lang="en-US" baseline="0" dirty="0" smtClean="0"/>
              <a:t> premises always true?</a:t>
            </a:r>
          </a:p>
          <a:p>
            <a:r>
              <a:rPr lang="en-US" baseline="0" dirty="0" smtClean="0"/>
              <a:t>Can you think of examples of generalizations and confirmation bias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AF884E-934E-2940-8666-3768A87B70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58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9D6B95A-4F4D-F247-A659-B0A9B974C1BA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56178E0-9CBE-F741-8C44-14A6FBE451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57" r:id="rId2"/>
    <p:sldLayoutId id="2147484058" r:id="rId3"/>
    <p:sldLayoutId id="2147484059" r:id="rId4"/>
    <p:sldLayoutId id="214748406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TOK – REASON 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BMIS – TOK</a:t>
            </a:r>
          </a:p>
          <a:p>
            <a:r>
              <a:rPr lang="en-US" dirty="0" smtClean="0"/>
              <a:t>Term 1</a:t>
            </a:r>
          </a:p>
          <a:p>
            <a:r>
              <a:rPr lang="en-US" dirty="0" smtClean="0"/>
              <a:t>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05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kinds of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Deductive reasoning</a:t>
            </a:r>
          </a:p>
          <a:p>
            <a:r>
              <a:rPr lang="en-US" dirty="0" smtClean="0"/>
              <a:t>Inductive Reasoning</a:t>
            </a:r>
          </a:p>
          <a:p>
            <a:r>
              <a:rPr lang="en-US" dirty="0" smtClean="0"/>
              <a:t>Informal Reasoning</a:t>
            </a:r>
          </a:p>
          <a:p>
            <a:endParaRPr lang="en-US" dirty="0"/>
          </a:p>
          <a:p>
            <a:r>
              <a:rPr lang="en-US" dirty="0" smtClean="0"/>
              <a:t>In our discussion we will meet what are called </a:t>
            </a:r>
            <a:r>
              <a:rPr lang="en-US" b="1" dirty="0" smtClean="0"/>
              <a:t>fallacies</a:t>
            </a:r>
            <a:r>
              <a:rPr lang="en-US" dirty="0" smtClean="0"/>
              <a:t>…invalid patterns of reasoning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4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Deductive – general to particular</a:t>
            </a:r>
          </a:p>
          <a:p>
            <a:r>
              <a:rPr lang="en-US" dirty="0" smtClean="0"/>
              <a:t>Inductive (or induction) is particular to general.</a:t>
            </a:r>
          </a:p>
          <a:p>
            <a:r>
              <a:rPr lang="en-US" dirty="0" smtClean="0"/>
              <a:t>Take what has happened (what has been experienced) and then generalize.</a:t>
            </a:r>
          </a:p>
          <a:p>
            <a:r>
              <a:rPr lang="en-US" dirty="0" smtClean="0"/>
              <a:t>My chair has supported me so it will do so in the future.</a:t>
            </a:r>
          </a:p>
          <a:p>
            <a:r>
              <a:rPr lang="en-US" dirty="0" smtClean="0"/>
              <a:t>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4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Inductive Reasoning and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Metals A, B, C expand when heated so then induce that all metals expand when heated.  General laws from observations.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1869" y="3449580"/>
            <a:ext cx="2138439" cy="26028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9635" y="620924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9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Deduction and Induction – from van de </a:t>
            </a:r>
            <a:r>
              <a:rPr lang="en-US" dirty="0" err="1" smtClean="0"/>
              <a:t>Lagemaat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Deduction</a:t>
            </a:r>
          </a:p>
          <a:p>
            <a:pPr lvl="1"/>
            <a:r>
              <a:rPr lang="en-US" dirty="0" smtClean="0"/>
              <a:t>General to particular</a:t>
            </a:r>
          </a:p>
          <a:p>
            <a:pPr lvl="1"/>
            <a:endParaRPr lang="en-US" dirty="0"/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All metals expand when heated.</a:t>
            </a:r>
          </a:p>
          <a:p>
            <a:pPr lvl="1"/>
            <a:r>
              <a:rPr lang="en-US" i="1" dirty="0" smtClean="0"/>
              <a:t>A</a:t>
            </a:r>
            <a:r>
              <a:rPr lang="en-US" dirty="0" smtClean="0"/>
              <a:t> is a metal</a:t>
            </a:r>
          </a:p>
          <a:p>
            <a:pPr lvl="1"/>
            <a:r>
              <a:rPr lang="en-US" dirty="0" smtClean="0"/>
              <a:t>Therefore, </a:t>
            </a:r>
            <a:r>
              <a:rPr lang="en-US" i="1" dirty="0" smtClean="0"/>
              <a:t>A</a:t>
            </a:r>
            <a:r>
              <a:rPr lang="en-US" dirty="0" smtClean="0"/>
              <a:t> expands when heated.</a:t>
            </a:r>
          </a:p>
          <a:p>
            <a:r>
              <a:rPr lang="en-US" dirty="0" smtClean="0"/>
              <a:t>Value</a:t>
            </a:r>
          </a:p>
          <a:p>
            <a:pPr lvl="1"/>
            <a:r>
              <a:rPr lang="en-US" dirty="0" smtClean="0"/>
              <a:t>More certain, but less informative</a:t>
            </a:r>
          </a:p>
          <a:p>
            <a:pPr lvl="1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Induction</a:t>
            </a:r>
          </a:p>
          <a:p>
            <a:pPr lvl="1"/>
            <a:r>
              <a:rPr lang="en-US" dirty="0" smtClean="0"/>
              <a:t>Particular to general</a:t>
            </a:r>
          </a:p>
          <a:p>
            <a:pPr lvl="1"/>
            <a:endParaRPr lang="en-US" dirty="0"/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Metals </a:t>
            </a:r>
            <a:r>
              <a:rPr lang="en-US" i="1" dirty="0" smtClean="0"/>
              <a:t>A, B, and C</a:t>
            </a:r>
            <a:r>
              <a:rPr lang="en-US" dirty="0" smtClean="0"/>
              <a:t> expand when heated.</a:t>
            </a:r>
          </a:p>
          <a:p>
            <a:pPr lvl="1"/>
            <a:r>
              <a:rPr lang="en-US" dirty="0" smtClean="0"/>
              <a:t>Therefore, </a:t>
            </a:r>
            <a:r>
              <a:rPr lang="en-US" i="1" dirty="0" smtClean="0"/>
              <a:t>all</a:t>
            </a:r>
            <a:r>
              <a:rPr lang="en-US" dirty="0" smtClean="0"/>
              <a:t> metals expand when heated.</a:t>
            </a:r>
          </a:p>
          <a:p>
            <a:pPr lvl="1"/>
            <a:endParaRPr lang="en-US" dirty="0"/>
          </a:p>
          <a:p>
            <a:r>
              <a:rPr lang="en-US" dirty="0" smtClean="0"/>
              <a:t>Value</a:t>
            </a:r>
          </a:p>
          <a:p>
            <a:pPr lvl="1"/>
            <a:r>
              <a:rPr lang="en-US" dirty="0" smtClean="0"/>
              <a:t>More informative, but less certain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78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– How certain are they?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issue of truth in deductive reasoning– are the premises “true”</a:t>
            </a:r>
          </a:p>
          <a:p>
            <a:r>
              <a:rPr lang="en-US" dirty="0" smtClean="0"/>
              <a:t>Are generalizations a problem? – inductive reasoning problems</a:t>
            </a:r>
          </a:p>
          <a:p>
            <a:r>
              <a:rPr lang="en-US" dirty="0" smtClean="0"/>
              <a:t>“Confirmation bias” – example of witnessing one rude French person – then notice only the examples that confirm that bias.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92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look for – good generalizations?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- should it be higher or lower?</a:t>
            </a:r>
          </a:p>
          <a:p>
            <a:r>
              <a:rPr lang="en-US" dirty="0" smtClean="0"/>
              <a:t>Variety  - different ones</a:t>
            </a:r>
          </a:p>
          <a:p>
            <a:r>
              <a:rPr lang="en-US" dirty="0" smtClean="0"/>
              <a:t>Exceptions - look for these – lessons confirmation bias</a:t>
            </a:r>
          </a:p>
          <a:p>
            <a:r>
              <a:rPr lang="en-US" dirty="0" smtClean="0"/>
              <a:t>Coherence – more evidence to convince if an unusual conclusion</a:t>
            </a:r>
          </a:p>
          <a:p>
            <a:r>
              <a:rPr lang="en-US" dirty="0" smtClean="0"/>
              <a:t>Subject area – natural science versus social science – when is generalization better?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2572</TotalTime>
  <Words>299</Words>
  <Application>Microsoft Office PowerPoint</Application>
  <PresentationFormat>On-screen Show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TOK – REASON PART 2</vt:lpstr>
      <vt:lpstr>3 kinds of Reasoning</vt:lpstr>
      <vt:lpstr>INDUCTIVE REASONING</vt:lpstr>
      <vt:lpstr>Inductive Reasoning and Science</vt:lpstr>
      <vt:lpstr>Deduction and Induction – from van de Lagemaat</vt:lpstr>
      <vt:lpstr>BUT – How certain are they?</vt:lpstr>
      <vt:lpstr>What to look for – good generalizations?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 – REASON PART 2</dc:title>
  <dc:creator>Kimberly Schooley</dc:creator>
  <cp:lastModifiedBy>Shane O'loghlin</cp:lastModifiedBy>
  <cp:revision>7</cp:revision>
  <dcterms:created xsi:type="dcterms:W3CDTF">2012-11-12T11:49:26Z</dcterms:created>
  <dcterms:modified xsi:type="dcterms:W3CDTF">2012-11-14T07:26:05Z</dcterms:modified>
</cp:coreProperties>
</file>